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410" r:id="rId8"/>
    <p:sldId id="355" r:id="rId9"/>
    <p:sldId id="359" r:id="rId10"/>
    <p:sldId id="312" r:id="rId11"/>
    <p:sldId id="315" r:id="rId12"/>
    <p:sldId id="313" r:id="rId13"/>
    <p:sldId id="316" r:id="rId14"/>
    <p:sldId id="314" r:id="rId15"/>
    <p:sldId id="347" r:id="rId16"/>
    <p:sldId id="381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403" r:id="rId25"/>
    <p:sldId id="352" r:id="rId26"/>
    <p:sldId id="351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如表所示，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在方案一的基础上，方案二考虑拆解步骤。更新合格率和总检测成本的公式（指一下</a:t>
            </a:r>
            <a:r>
              <a:rPr lang="zh-CN" altLang="en-US"/>
              <a:t>三个公式），根据新的预期收益差值公式得到最佳决策。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/>
              <a:t>结果如表所示。</a:t>
            </a:r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仅情形六选择不拆解，其他情况均拆解。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第一轮仅对成品进行检测，第二轮所有零配件和成品均进行检测。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由于方案一二设计时进行了大量简化，同时通过上述探究性过程，本文发现问题情境具有以下特点，符合马尔可夫链的无记忆性。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因此本文舍弃方案一二，进行方案三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模型的建立。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  <a:p>
            <a:r>
              <a:rPr lang="zh-CN" altLang="en-US"/>
              <a:t>在拆解问题上与方案二一致，仅情形六不拆解不合格品。</a:t>
            </a:r>
            <a:endParaRPr lang="zh-CN" altLang="en-US"/>
          </a:p>
          <a:p>
            <a:r>
              <a:rPr lang="zh-CN" altLang="en-US"/>
              <a:t>而对于零配件和成品检测的决策</a:t>
            </a:r>
            <a:r>
              <a:rPr lang="zh-CN" altLang="en-US"/>
              <a:t>则在方案二的基础上有一定调整。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</a:t>
            </a:r>
            <a:r>
              <a:rPr lang="zh-CN" altLang="en-US"/>
              <a:t>决策</a:t>
            </a:r>
            <a:r>
              <a:rPr lang="en-US" altLang="zh-CN"/>
              <a:t>时一定选择“企业检测”。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  <a:p>
            <a:r>
              <a:rPr lang="zh-CN" altLang="en-US"/>
              <a:t>对于所有工序，对成品均进行检测，对不合格成品均及进行拆解。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本文选择Beta分布，模拟实际生产次品率波动情形。</a:t>
            </a:r>
            <a:r>
              <a:rPr lang="zh-CN" altLang="en-US" dirty="0"/>
              <a:t>并使用置信区间上下限公式确定置信区间。</a:t>
            </a:r>
            <a:endParaRPr lang="zh-CN" altLang="en-US" dirty="0"/>
          </a:p>
          <a:p>
            <a:r>
              <a:rPr lang="zh-CN" altLang="en-US" dirty="0"/>
              <a:t>考虑到初始时是无信息先验，因此取欧米噶</a:t>
            </a:r>
            <a:r>
              <a:rPr lang="en-US" altLang="zh-CN" dirty="0"/>
              <a:t>=</a:t>
            </a:r>
            <a:r>
              <a:rPr lang="zh-CN" altLang="en-US" dirty="0"/>
              <a:t>伊普西隆</a:t>
            </a:r>
            <a:r>
              <a:rPr lang="en-US" altLang="zh-CN" dirty="0"/>
              <a:t>=1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考虑到总样本量的选取，本文选择</a:t>
            </a:r>
            <a:r>
              <a:rPr lang="en-US" altLang="zh-CN" dirty="0"/>
              <a:t>沿用问题</a:t>
            </a:r>
            <a:r>
              <a:rPr lang="zh-CN" altLang="en-US" dirty="0"/>
              <a:t>一思路，设置参数带入公式（指一下第一个</a:t>
            </a:r>
            <a:r>
              <a:rPr lang="zh-CN" altLang="en-US" dirty="0"/>
              <a:t>公式）</a:t>
            </a:r>
            <a:r>
              <a:rPr lang="zh-CN" altLang="en-US" dirty="0"/>
              <a:t>后，求得总样本量</a:t>
            </a:r>
            <a:r>
              <a:rPr lang="en-US" altLang="zh-CN" dirty="0"/>
              <a:t>n</a:t>
            </a:r>
            <a:endParaRPr lang="en-US" altLang="zh-CN" dirty="0"/>
          </a:p>
          <a:p>
            <a:r>
              <a:rPr lang="zh-CN" altLang="en-US" dirty="0"/>
              <a:t>并根据抽样次品率，求得次品数</a:t>
            </a:r>
            <a:r>
              <a:rPr lang="en-US" altLang="zh-CN" dirty="0"/>
              <a:t>k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求得系列参数后，带入次品率</a:t>
            </a:r>
            <a:r>
              <a:rPr lang="en-US" altLang="zh-CN" dirty="0"/>
              <a:t>Beta</a:t>
            </a:r>
            <a:r>
              <a:rPr lang="zh-CN" altLang="en-US" dirty="0"/>
              <a:t>分布，得到相应信度下，</a:t>
            </a:r>
            <a:r>
              <a:rPr lang="zh-CN" altLang="en-US" dirty="0"/>
              <a:t>零配件次品率的概率分布图像</a:t>
            </a:r>
            <a:r>
              <a:rPr lang="zh-CN" altLang="en-US" dirty="0"/>
              <a:t>如图所示。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</a:t>
            </a:r>
            <a:r>
              <a:rPr lang="zh-CN" altLang="en-US" dirty="0"/>
              <a:t>，</a:t>
            </a:r>
            <a:r>
              <a:rPr lang="en-US" altLang="zh-CN" dirty="0"/>
              <a:t>本文</a:t>
            </a:r>
            <a:r>
              <a:rPr lang="zh-CN" altLang="en-US" dirty="0"/>
              <a:t>从实际概率分布图像中</a:t>
            </a:r>
            <a:r>
              <a:rPr lang="en-US" altLang="zh-CN" dirty="0"/>
              <a:t>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最后结果如表所示，黑体部分为与问题二决策不同的地方。</a:t>
            </a:r>
            <a:endParaRPr lang="en-US" altLang="zh-CN" dirty="0"/>
          </a:p>
          <a:p>
            <a:r>
              <a:rPr lang="zh-CN" altLang="en-US" dirty="0"/>
              <a:t>在不同信度下，仅情形六</a:t>
            </a:r>
            <a:r>
              <a:rPr lang="zh-CN" altLang="en-US" dirty="0"/>
              <a:t>不对不合格成品进行拆解。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而问题三的求解结果与之前相同。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可以看出，对于同一分布，取样数量的大小，会影响对实际概率的估计，进而影响决策过程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本文设定三个不同的估计误差</a:t>
            </a:r>
            <a:r>
              <a:rPr lang="en-US" altLang="zh-CN"/>
              <a:t>E</a:t>
            </a:r>
            <a:r>
              <a:rPr lang="zh-CN" altLang="en-US"/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/>
              <a:t>同时，本文对估计误差</a:t>
            </a:r>
            <a:r>
              <a:rPr lang="en-US" altLang="zh-CN"/>
              <a:t>E</a:t>
            </a:r>
            <a:r>
              <a:rPr lang="zh-CN" altLang="en-US"/>
              <a:t>进行了灵敏度分析，结果如图所示。可以发现当估计误差设置较小时灵敏度很</a:t>
            </a:r>
            <a:r>
              <a:rPr lang="zh-CN" altLang="en-US"/>
              <a:t>高。</a:t>
            </a:r>
            <a:endParaRPr lang="zh-CN" altLang="en-US"/>
          </a:p>
          <a:p>
            <a:r>
              <a:rPr lang="zh-CN" altLang="en-US"/>
              <a:t>因此本文</a:t>
            </a:r>
            <a:r>
              <a:rPr lang="zh-CN" altLang="en-US"/>
              <a:t>参照国家统计局给出的数据，最终选择估计误差为</a:t>
            </a:r>
            <a:r>
              <a:rPr lang="en-US" altLang="zh-CN"/>
              <a:t>0.01</a:t>
            </a:r>
            <a:r>
              <a:rPr lang="zh-CN" altLang="en-US"/>
              <a:t>时的抽</a:t>
            </a:r>
            <a:r>
              <a:rPr lang="zh-CN" altLang="en-US"/>
              <a:t>样次数为</a:t>
            </a:r>
            <a:r>
              <a:rPr lang="zh-CN" altLang="en-US"/>
              <a:t>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本文设定三个不同的估计误差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>
                <a:sym typeface="+mn-ea"/>
              </a:rPr>
              <a:t>同时，本文对估计误差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进行了灵敏度分析，结果如图所示。可以发现当估计误差设置较小时灵敏度很高。</a:t>
            </a:r>
            <a:endParaRPr lang="zh-CN" altLang="en-US"/>
          </a:p>
          <a:p>
            <a:r>
              <a:rPr lang="zh-CN" altLang="en-US">
                <a:sym typeface="+mn-ea"/>
              </a:rPr>
              <a:t>因此本文参照国家统计局给出的数据，最终选择估计误差为</a:t>
            </a:r>
            <a:r>
              <a:rPr lang="en-US" altLang="zh-CN">
                <a:sym typeface="+mn-ea"/>
              </a:rPr>
              <a:t>0.01</a:t>
            </a:r>
            <a:r>
              <a:rPr lang="zh-CN" altLang="en-US">
                <a:sym typeface="+mn-ea"/>
              </a:rPr>
              <a:t>时的抽样次数为最终结果。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对拆解不合格品得到的零配件的后验次品概率进行统一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通过穷举所有可能决策方案，选取预期收益差值最大的决策</a:t>
            </a:r>
            <a:r>
              <a:rPr lang="zh-CN" altLang="en-US"/>
              <a:t>方案为最佳决策。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6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2.xml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835" y="12299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55" y="5281930"/>
            <a:ext cx="5629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en-US" altLang="zh-CN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1315720" y="3863340"/>
            <a:ext cx="9147810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463530" y="3907155"/>
            <a:ext cx="2005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655" y="5281930"/>
            <a:ext cx="11442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9125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125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31921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最终得到初始状态到迭代出口的预期最小代价。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</a:t>
              </a:r>
              <a:r>
                <a:rPr lang="en-US" altLang="zh-CN" sz="2400" dirty="0">
                  <a:solidFill>
                    <a:schemeClr val="bg1"/>
                  </a:solidFill>
                </a:rPr>
                <a:t>C</a:t>
              </a:r>
              <a:r>
                <a:rPr lang="zh-CN" altLang="en-US" sz="2400" dirty="0">
                  <a:solidFill>
                    <a:schemeClr val="bg1"/>
                  </a:solidFill>
                </a:rPr>
                <a:t>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0015"/>
          <a:stretch>
            <a:fillRect/>
          </a:stretch>
        </p:blipFill>
        <p:spPr>
          <a:xfrm>
            <a:off x="1127760" y="1061085"/>
            <a:ext cx="9685655" cy="45415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在拆解问题上与方案二一致，仅情形六不拆解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不合格品。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45.097</a:t>
            </a:r>
            <a:endParaRPr lang="en-US" altLang="zh-CN" sz="2400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对于所有工序，对成品均进行检测，对不合格成品均及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模拟实际次品率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41145" y="2591435"/>
            <a:ext cx="7084060" cy="595630"/>
            <a:chOff x="2427" y="4081"/>
            <a:chExt cx="11156" cy="938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88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589" y="4081"/>
            <a:ext cx="5995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4" imgW="1612900" imgH="254000" progId="Equation.DSMT4">
                    <p:embed/>
                  </p:oleObj>
                </mc:Choice>
                <mc:Fallback>
                  <p:oleObj name="" r:id="rId4" imgW="1612900" imgH="2540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89" y="4081"/>
                          <a:ext cx="5995" cy="9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541145" y="3234055"/>
            <a:ext cx="8524240" cy="1013460"/>
            <a:chOff x="2427" y="4821"/>
            <a:chExt cx="13424" cy="1596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25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589" y="4821"/>
            <a:ext cx="8262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6" imgW="2222500" imgH="431800" progId="Equation.DSMT4">
                    <p:embed/>
                  </p:oleObj>
                </mc:Choice>
                <mc:Fallback>
                  <p:oleObj name="" r:id="rId6" imgW="22225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89" y="4821"/>
                          <a:ext cx="8262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>
          <a:xfrm>
            <a:off x="1541145" y="4294505"/>
            <a:ext cx="8943975" cy="1014095"/>
            <a:chOff x="2427" y="7021"/>
            <a:chExt cx="14085" cy="1597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45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589" y="7021"/>
            <a:ext cx="8923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8" imgW="2400300" imgH="431800" progId="Equation.DSMT4">
                    <p:embed/>
                  </p:oleObj>
                </mc:Choice>
                <mc:Fallback>
                  <p:oleObj name="" r:id="rId8" imgW="24003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589" y="7021"/>
                          <a:ext cx="8923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1541145" y="5474335"/>
            <a:ext cx="4381500" cy="459740"/>
            <a:chOff x="2427" y="8621"/>
            <a:chExt cx="6900" cy="724"/>
          </a:xfrm>
        </p:grpSpPr>
        <p:sp>
          <p:nvSpPr>
            <p:cNvPr id="38" name="文本框 37"/>
            <p:cNvSpPr txBox="1"/>
            <p:nvPr/>
          </p:nvSpPr>
          <p:spPr>
            <a:xfrm>
              <a:off x="2427" y="8621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155" y="8656"/>
            <a:ext cx="2172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0" imgW="584200" imgH="177165" progId="Equation.DSMT4">
                    <p:embed/>
                  </p:oleObj>
                </mc:Choice>
                <mc:Fallback>
                  <p:oleObj name="" r:id="rId10" imgW="584200" imgH="177165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55" y="8656"/>
                          <a:ext cx="2172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02750" y="158432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750" y="158432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占位符 5"/>
          <p:cNvSpPr txBox="1"/>
          <p:nvPr>
            <p:custDataLst>
              <p:tags r:id="rId7"/>
            </p:custDataLst>
          </p:nvPr>
        </p:nvSpPr>
        <p:spPr>
          <a:xfrm>
            <a:off x="92964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占位符 5"/>
          <p:cNvSpPr txBox="1"/>
          <p:nvPr>
            <p:custDataLst>
              <p:tags r:id="rId8"/>
            </p:custDataLst>
          </p:nvPr>
        </p:nvSpPr>
        <p:spPr>
          <a:xfrm>
            <a:off x="235585" y="541020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889235" y="3747770"/>
          <a:ext cx="1680845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0" imgW="431800" imgH="203200" progId="Equation.DSMT4">
                  <p:embed/>
                </p:oleObj>
              </mc:Choice>
              <mc:Fallback>
                <p:oleObj name="" r:id="rId10" imgW="431800" imgH="2032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9235" y="3747770"/>
                        <a:ext cx="1680845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337" b="11406"/>
          <a:stretch>
            <a:fillRect/>
          </a:stretch>
        </p:blipFill>
        <p:spPr>
          <a:xfrm>
            <a:off x="622935" y="1322070"/>
            <a:ext cx="10511790" cy="44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481" y="1767485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从实际零配件次品率分布图像中选取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10000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个样本点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</a:t>
            </a:r>
            <a:endParaRPr lang="en-US" altLang="zh-CN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481" y="2664460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3561715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3561715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56260" y="5156200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在不同信度下，仅情形六不对不合格成品进行拆解。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18298" y="460724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8298" y="460724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1490" cy="460375"/>
            <a:chOff x="1621" y="4240"/>
            <a:chExt cx="10774" cy="725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6306185" y="1282700"/>
            <a:ext cx="1008000" cy="150368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不标记：对拆解不合格品得到的零配件的后验次品概率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进行统一。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27793" y="2496820"/>
          <a:ext cx="419354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247900" imgH="508000" progId="Equation.DSMT4">
                  <p:embed/>
                </p:oleObj>
              </mc:Choice>
              <mc:Fallback>
                <p:oleObj name="" r:id="rId4" imgW="22479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793" y="2496820"/>
                        <a:ext cx="419354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765300" y="5238115"/>
            <a:ext cx="7325995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91295" y="5281930"/>
            <a:ext cx="1606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3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2649</Words>
  <Application>WPS 演示</Application>
  <PresentationFormat>宽屏</PresentationFormat>
  <Paragraphs>534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28</vt:i4>
      </vt:variant>
    </vt:vector>
  </HeadingPairs>
  <TitlesOfParts>
    <vt:vector size="64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167</cp:revision>
  <dcterms:created xsi:type="dcterms:W3CDTF">2020-08-02T00:46:00Z</dcterms:created>
  <dcterms:modified xsi:type="dcterms:W3CDTF">2024-09-28T00:14:47Z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D2804FACA12D4430A5DAE858A7346BAA_13</vt:lpwstr>
  </property>
  <property fmtid="{D5CDD505-2E9C-101B-9397-08002B2CF9AE}" pid="3" name="KSOProductBuildVer">
    <vt:lpwstr>2052-12.1.0.17857</vt:lpwstr>
  </property>
</Properties>
</file>